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8" r:id="rId2"/>
    <p:sldId id="258" r:id="rId3"/>
    <p:sldId id="262" r:id="rId4"/>
    <p:sldId id="263" r:id="rId5"/>
    <p:sldId id="260" r:id="rId6"/>
    <p:sldId id="266" r:id="rId7"/>
    <p:sldId id="267" r:id="rId8"/>
    <p:sldId id="265" r:id="rId9"/>
    <p:sldId id="259" r:id="rId10"/>
    <p:sldId id="268" r:id="rId11"/>
    <p:sldId id="279" r:id="rId12"/>
    <p:sldId id="280" r:id="rId13"/>
    <p:sldId id="281" r:id="rId14"/>
    <p:sldId id="282" r:id="rId15"/>
    <p:sldId id="270" r:id="rId16"/>
    <p:sldId id="271" r:id="rId17"/>
    <p:sldId id="285" r:id="rId18"/>
    <p:sldId id="257" r:id="rId19"/>
    <p:sldId id="26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0022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D0EF2-C9E1-4CD3-B55B-0CFBB5739073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42F49-3607-41DC-B704-668E5CB31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482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42F49-3607-41DC-B704-668E5CB3135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346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246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95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08817" y="154730"/>
            <a:ext cx="1289965" cy="153595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919" y="5082481"/>
            <a:ext cx="1678900" cy="16677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00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3586" y="251040"/>
            <a:ext cx="2148591" cy="15756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822" y="4631961"/>
            <a:ext cx="1262285" cy="19283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C1A-B22D-41DE-99FC-8C6DBB071212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C581-AD73-473A-BB4D-3383D1AE7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46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5613" y="3696834"/>
            <a:ext cx="2324451" cy="32854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504" y="383829"/>
            <a:ext cx="1958174" cy="12989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C1A-B22D-41DE-99FC-8C6DBB071212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C581-AD73-473A-BB4D-3383D1AE7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69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754854" y="365125"/>
            <a:ext cx="1350292" cy="15761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682" y="4501070"/>
            <a:ext cx="1615117" cy="205927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C1A-B22D-41DE-99FC-8C6DBB071212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C581-AD73-473A-BB4D-3383D1AE7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82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7216" y="4841823"/>
            <a:ext cx="1289965" cy="153595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C1A-B22D-41DE-99FC-8C6DBB071212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C581-AD73-473A-BB4D-3383D1AE794C}" type="slidenum">
              <a:rPr lang="ru-RU" smtClean="0"/>
              <a:t>‹#›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870" y="225668"/>
            <a:ext cx="1678900" cy="166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023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8656" y="4902053"/>
            <a:ext cx="2261303" cy="16582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490" y="5165706"/>
            <a:ext cx="1548302" cy="1394636"/>
          </a:xfrm>
          <a:prstGeom prst="rect">
            <a:avLst/>
          </a:prstGeom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C1A-B22D-41DE-99FC-8C6DBB071212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C581-AD73-473A-BB4D-3383D1AE7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70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9127" y="243045"/>
            <a:ext cx="2904345" cy="22290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870" y="4991725"/>
            <a:ext cx="2364751" cy="15686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C1A-B22D-41DE-99FC-8C6DBB071212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C581-AD73-473A-BB4D-3383D1AE7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60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23094" y="4596105"/>
            <a:ext cx="1540579" cy="19642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503" y="241664"/>
            <a:ext cx="1277783" cy="14915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37C1A-B22D-41DE-99FC-8C6DBB071212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33C581-AD73-473A-BB4D-3383D1AE79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58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37C1A-B22D-41DE-99FC-8C6DBB071212}" type="datetimeFigureOut">
              <a:rPr lang="ru-RU" smtClean="0"/>
              <a:t>28.08.2015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3C581-AD73-473A-BB4D-3383D1AE794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134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793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laycast.ru/uploads/2014/03/25/7984879.png" TargetMode="External"/><Relationship Id="rId13" Type="http://schemas.openxmlformats.org/officeDocument/2006/relationships/hyperlink" Target="http://s3.pic4you.ru/allimage/y2014/01-08/12216/4106161-thumb.png" TargetMode="External"/><Relationship Id="rId18" Type="http://schemas.openxmlformats.org/officeDocument/2006/relationships/hyperlink" Target="http://olimp.kcbux.ru/Raznoe/gto/ispytaniy/001-isp-beg.html" TargetMode="External"/><Relationship Id="rId3" Type="http://schemas.openxmlformats.org/officeDocument/2006/relationships/hyperlink" Target="http://dc727.4shared.com/img/8iMTPlR0/s3/12b20807ce8/business_ppt_background.jpg" TargetMode="External"/><Relationship Id="rId7" Type="http://schemas.openxmlformats.org/officeDocument/2006/relationships/hyperlink" Target="http://infourok.ru/images/doc/198/226036/hello_html_5c71c904.png" TargetMode="External"/><Relationship Id="rId12" Type="http://schemas.openxmlformats.org/officeDocument/2006/relationships/hyperlink" Target="http://zmidetsad1.nethouse.ru/static/img/0000/0002/2825/22825864.jf3fcsxouu.W665.png" TargetMode="External"/><Relationship Id="rId17" Type="http://schemas.openxmlformats.org/officeDocument/2006/relationships/hyperlink" Target="http://gto-normativy.ru/tablica-normativov-gto-2014/" TargetMode="External"/><Relationship Id="rId2" Type="http://schemas.openxmlformats.org/officeDocument/2006/relationships/hyperlink" Target="http://player.myshared.ru/763548/data/images/img0.jpg" TargetMode="External"/><Relationship Id="rId16" Type="http://schemas.openxmlformats.org/officeDocument/2006/relationships/hyperlink" Target="http://www.gto-normy.ru/normy-gto-dlya-shkolnikov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orenburg.bezformata.ru/content/image87458766.png" TargetMode="External"/><Relationship Id="rId11" Type="http://schemas.openxmlformats.org/officeDocument/2006/relationships/hyperlink" Target="http://www.59-ka.iptv.by/images/denzdor1.png" TargetMode="External"/><Relationship Id="rId5" Type="http://schemas.openxmlformats.org/officeDocument/2006/relationships/hyperlink" Target="http://infourok.ru/images/doc/197/225428/hello_html_m642f8344.png" TargetMode="External"/><Relationship Id="rId15" Type="http://schemas.openxmlformats.org/officeDocument/2006/relationships/hyperlink" Target="http://www.sportobzor.ru/a-vy-znaete/istoriya-gto-v-sssr.html" TargetMode="External"/><Relationship Id="rId10" Type="http://schemas.openxmlformats.org/officeDocument/2006/relationships/hyperlink" Target="http://img0.liveinternet.ru/images/attach/c/2/73/511/73511256_28.png" TargetMode="External"/><Relationship Id="rId19" Type="http://schemas.openxmlformats.org/officeDocument/2006/relationships/hyperlink" Target="http://www.school2-sayansk.narod.ru/gto.htm" TargetMode="External"/><Relationship Id="rId4" Type="http://schemas.openxmlformats.org/officeDocument/2006/relationships/hyperlink" Target="http://s4.pic4you.ru/y2014/08-13/12216/4543908.png" TargetMode="External"/><Relationship Id="rId9" Type="http://schemas.openxmlformats.org/officeDocument/2006/relationships/hyperlink" Target="http://pavliv.ucoz.ua/Batkam/99f98b4f.png" TargetMode="External"/><Relationship Id="rId14" Type="http://schemas.openxmlformats.org/officeDocument/2006/relationships/hyperlink" Target="https://ru.wikipedia.org/wiki/%D0%93%D0%BE%D1%82%D0%BE%D0%B2_%D0%BA_%D1%82%D1%80%D1%83%D0%B4%D1%83_%D0%B8_%D0%BE%D0%B1%D0%BE%D1%80%D0%BE%D0%BD%D0%B5_%D0%A1%D0%A1%D0%A1%D0%A0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glavcom.ua/media/o-00114972-g-00002514.jpg" TargetMode="External"/><Relationship Id="rId13" Type="http://schemas.openxmlformats.org/officeDocument/2006/relationships/hyperlink" Target="http://olimp.kcbux.ru/Raznoe/gto/ispytaniy/010-isp-lyju-000.png" TargetMode="External"/><Relationship Id="rId18" Type="http://schemas.openxmlformats.org/officeDocument/2006/relationships/hyperlink" Target="http://www.allfaler.ru/images/stories/Znaks/SSSR/Vedomstvo/Obshestv_Org/GTO/set_gto_2.png" TargetMode="External"/><Relationship Id="rId3" Type="http://schemas.openxmlformats.org/officeDocument/2006/relationships/hyperlink" Target="http://doofsc.sarg.obr55.ru/files/2015/04/KMO_111307_05625_1_t218_103057.jpg" TargetMode="External"/><Relationship Id="rId21" Type="http://schemas.openxmlformats.org/officeDocument/2006/relationships/hyperlink" Target="http://www.gto-normy.ru/wp-content/uploads/2014/09/zolotoy-znachok-gto.png" TargetMode="External"/><Relationship Id="rId7" Type="http://schemas.openxmlformats.org/officeDocument/2006/relationships/hyperlink" Target="http://pskov.bezformata.ru/content/image76291972.jpg" TargetMode="External"/><Relationship Id="rId12" Type="http://schemas.openxmlformats.org/officeDocument/2006/relationships/hyperlink" Target="http://olimp.kcbux.ru/Raznoe/gto/ispytaniy/009-isp-plavonie-001.png" TargetMode="External"/><Relationship Id="rId17" Type="http://schemas.openxmlformats.org/officeDocument/2006/relationships/hyperlink" Target="http://www.allfaler.ru/images/stories/Znaks/SSSR/Vedomstvo/Obshestv_Org/GTO/set_gto_1.png" TargetMode="External"/><Relationship Id="rId2" Type="http://schemas.openxmlformats.org/officeDocument/2006/relationships/hyperlink" Target="http://s.newslab.ru/photoalbum/7053/78545.jpg" TargetMode="External"/><Relationship Id="rId16" Type="http://schemas.openxmlformats.org/officeDocument/2006/relationships/hyperlink" Target="http://s00.yaplakal.com/pics/pics_original/1/3/9/2909931.jpg" TargetMode="External"/><Relationship Id="rId20" Type="http://schemas.openxmlformats.org/officeDocument/2006/relationships/hyperlink" Target="http://www.allfaler.ru/images/stories/Znaks/SSSR/Vedomstvo/Obshestv_Org/GTO/set_gto_4.png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odnako.org/i/335_245/blogs/24481/putin-predlozhil-vozrodit-kompleks-gto-1482-24481.jpg" TargetMode="External"/><Relationship Id="rId11" Type="http://schemas.openxmlformats.org/officeDocument/2006/relationships/hyperlink" Target="http://olimp.kcbux.ru/Raznoe/gto/ispytaniy/001-isp-beg-001.png" TargetMode="External"/><Relationship Id="rId24" Type="http://schemas.openxmlformats.org/officeDocument/2006/relationships/hyperlink" Target="http://www.gkvr.ru/userfiles/Image/Samara/dacha_promo/Deviz_BB.jpg" TargetMode="External"/><Relationship Id="rId5" Type="http://schemas.openxmlformats.org/officeDocument/2006/relationships/hyperlink" Target="http://moi-portal.ru/uploads/images/00/00/02/2014/10/24/99296d.jpg" TargetMode="External"/><Relationship Id="rId15" Type="http://schemas.openxmlformats.org/officeDocument/2006/relationships/hyperlink" Target="http://www.livekuban.ru/upload/iblock/5aa/5aa5dfcfa89dbabdd100a9cfcf13ac9a.jpg" TargetMode="External"/><Relationship Id="rId23" Type="http://schemas.openxmlformats.org/officeDocument/2006/relationships/hyperlink" Target="http://www.gto-normy.ru/wp-content/uploads/2014/09/bronzovyy-znachok-gto.png" TargetMode="External"/><Relationship Id="rId10" Type="http://schemas.openxmlformats.org/officeDocument/2006/relationships/hyperlink" Target="http://&#1085;&#1072;&#1076;&#1101;&#1084;.&#1088;&#1092;/uploads/2015/06/10/14339306177048753.png" TargetMode="External"/><Relationship Id="rId19" Type="http://schemas.openxmlformats.org/officeDocument/2006/relationships/hyperlink" Target="http://www.from-ussr.com/images/product_images/popup_images/41_0.jpg" TargetMode="External"/><Relationship Id="rId4" Type="http://schemas.openxmlformats.org/officeDocument/2006/relationships/hyperlink" Target="http://dmitrovets.ru/upload/resize_cache/iblock/a00/300_0_1/a0011759eedd819aff2acbd0ce5700c9.jpg" TargetMode="External"/><Relationship Id="rId9" Type="http://schemas.openxmlformats.org/officeDocument/2006/relationships/hyperlink" Target="http://stv24.tv/wp-content/uploads/2014/09/%D0%93%D0%A2%D0%9E_1.jpg" TargetMode="External"/><Relationship Id="rId14" Type="http://schemas.openxmlformats.org/officeDocument/2006/relationships/hyperlink" Target="http://olimp.kcbux.ru/Raznoe/gto/ispytaniy/011-isp-strelba-001.png" TargetMode="External"/><Relationship Id="rId22" Type="http://schemas.openxmlformats.org/officeDocument/2006/relationships/hyperlink" Target="http://www.gto-normy.ru/wp-content/uploads/2014/09/serebryanyy-znachok-gto.pn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ЗДВР М </a:t>
            </a:r>
            <a:r>
              <a:rPr lang="ru-RU" dirty="0" err="1" smtClean="0"/>
              <a:t>М</a:t>
            </a:r>
            <a:r>
              <a:rPr lang="ru-RU" dirty="0" smtClean="0"/>
              <a:t> </a:t>
            </a:r>
            <a:r>
              <a:rPr lang="ru-RU" dirty="0" err="1" smtClean="0"/>
              <a:t>Мухаммадиева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48078" y="2967335"/>
            <a:ext cx="729584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ВСЕРОССИЙСКИЙ </a:t>
            </a:r>
          </a:p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ЕДИНЫЙ УРОК «ГТО»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080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3843" y="1145012"/>
            <a:ext cx="4487212" cy="55838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Сейчас в России:</a:t>
            </a:r>
            <a:endParaRPr lang="ru-RU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433843" y="1864013"/>
            <a:ext cx="4898374" cy="3811588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вида значков: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600" b="1" i="1" dirty="0" smtClean="0">
                <a:solidFill>
                  <a:srgbClr val="000022"/>
                </a:solidFill>
              </a:rPr>
              <a:t>Золотой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600" b="1" i="1" dirty="0" smtClean="0">
                <a:solidFill>
                  <a:srgbClr val="000022"/>
                </a:solidFill>
              </a:rPr>
              <a:t>Серебряный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600" b="1" i="1" dirty="0" smtClean="0">
                <a:solidFill>
                  <a:srgbClr val="000022"/>
                </a:solidFill>
              </a:rPr>
              <a:t>Бронзовый </a:t>
            </a:r>
            <a:endParaRPr lang="ru-RU" sz="3600" b="1" i="1" dirty="0">
              <a:solidFill>
                <a:srgbClr val="000022"/>
              </a:solidFill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133073" y="294848"/>
            <a:ext cx="6879001" cy="6895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Значки ГТО</a:t>
            </a:r>
            <a:endParaRPr lang="ru-RU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9345" y="984395"/>
            <a:ext cx="2732374" cy="2700000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573" y="3499685"/>
            <a:ext cx="2732373" cy="2700000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2074" y="3499685"/>
            <a:ext cx="2732372" cy="2700000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64566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4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5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23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4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1937" y="-158261"/>
            <a:ext cx="10515600" cy="267805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ТВОРЧЕСКИЙ КОНКУРС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7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Arial" panose="020B0604020202020204" pitchFamily="34" charset="0"/>
              </a:rPr>
              <a:t>«Я рисую ГТО»</a:t>
            </a:r>
            <a:endParaRPr lang="ru-RU" sz="7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9250" y="2092568"/>
            <a:ext cx="4100973" cy="4100973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5" name="bea595dc1fc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3450" y="55839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61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8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1514007" y="792554"/>
            <a:ext cx="7570032" cy="56232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000066"/>
                </a:solidFill>
              </a:rPr>
              <a:t>Сдать ГТО совсем непросто,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000066"/>
                </a:solidFill>
              </a:rPr>
              <a:t>Ты ловким, сильным должен быть,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000066"/>
                </a:solidFill>
              </a:rPr>
              <a:t>Чтоб нормативы победить,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000066"/>
                </a:solidFill>
              </a:rPr>
              <a:t>Значок в итоге получить.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000066"/>
                </a:solidFill>
              </a:rPr>
              <a:t>Пройдя же все ступени вверх -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000066"/>
                </a:solidFill>
              </a:rPr>
              <a:t>Ты будешь верить в свой успех.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000066"/>
                </a:solidFill>
              </a:rPr>
              <a:t>И олимпийцем можешь стать,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000066"/>
                </a:solidFill>
              </a:rPr>
              <a:t>Медали точно получать!</a:t>
            </a:r>
          </a:p>
          <a:p>
            <a:pPr marL="0" indent="0" algn="ctr">
              <a:buNone/>
            </a:pPr>
            <a:endParaRPr lang="ru-RU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273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20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284813" y="1573967"/>
            <a:ext cx="11467475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05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Автор шаблона – Холина Е. М., учитель начальных классов МБОУ «СОШ №50» г. Калуги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Источники для шаблона: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Титульный </a:t>
            </a:r>
            <a:r>
              <a:rPr lang="ru-RU" sz="105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слайд - </a:t>
            </a: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http://player.myshared.ru/763548/data/images/img0.jpg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Фон - </a:t>
            </a: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http://dc727.4shared.com/img/8iMTPlR0/s3/12b20807ce8/business_ppt_background.jpg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Картинки на слайдах: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http://s4.pic4you.ru/y2014/08-13/12216/4543908.png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http://infourok.ru/images/doc/197/225428/hello_html_m642f8344.png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http://orenburg.bezformata.ru/content/image87458766.png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http://infourok.ru/images/doc/198/226036/hello_html_5c71c904.png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http://www.playcast.ru/uploads/2014/03/25/7984879.png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9"/>
              </a:rPr>
              <a:t>http://pavliv.ucoz.ua/Batkam/99f98b4f.png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0"/>
              </a:rPr>
              <a:t>http://img0.liveinternet.ru/images/attach/c/2/73/511/73511256_28.png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1"/>
              </a:rPr>
              <a:t>http://www.59-ka.iptv.by/images/denzdor1.png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2"/>
              </a:rPr>
              <a:t>http://</a:t>
            </a:r>
            <a:r>
              <a:rPr lang="ru-RU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2"/>
              </a:rPr>
              <a:t>zmidetsad1.nethouse.ru/static/img/0000/0002/2825/22825864.jf3fcsxouu.W665.png</a:t>
            </a:r>
            <a:endParaRPr lang="ru-RU" sz="105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3"/>
              </a:rPr>
              <a:t>http://</a:t>
            </a:r>
            <a:r>
              <a:rPr lang="ru-RU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3"/>
              </a:rPr>
              <a:t>s3.pic4you.ru/allimage/y2014/01-08/12216/4106161-thumb.png</a:t>
            </a:r>
            <a:endParaRPr lang="ru-RU" sz="105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05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Источники информации: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4"/>
              </a:rPr>
              <a:t>https://ru.wikipedia.org/wiki/%D0%93%D0%BE%D1%82%D0%BE%D0%B2_%D0%BA_%D1%82%D1%80%D1%83%D0%B4%D1%83_%D0%B8_%D0%BE%D0%B1%D0%BE%D1%80%D0%BE%D0%BD%D0%B5_%</a:t>
            </a:r>
            <a:r>
              <a:rPr lang="en-US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4"/>
              </a:rPr>
              <a:t>D0%A1%D0%A1%D0%A1%D0%A0</a:t>
            </a:r>
            <a:endParaRPr lang="ru-RU" sz="105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5"/>
              </a:rPr>
              <a:t>http://</a:t>
            </a:r>
            <a:r>
              <a:rPr lang="en-US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5"/>
              </a:rPr>
              <a:t>www.sportobzor.ru/a-vy-znaete/istoriya-gto-v-sssr.html</a:t>
            </a:r>
            <a:endParaRPr lang="ru-RU" sz="105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6"/>
              </a:rPr>
              <a:t>http://www.gto-normy.ru/normy-gto-dlya-shkolnikov</a:t>
            </a:r>
            <a:r>
              <a:rPr lang="en-US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6"/>
              </a:rPr>
              <a:t>/</a:t>
            </a:r>
            <a:endParaRPr lang="ru-RU" sz="105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7"/>
              </a:rPr>
              <a:t>http://gto-normativy.ru/tablica-normativov-gto-2014</a:t>
            </a:r>
            <a:r>
              <a:rPr lang="en-US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7"/>
              </a:rPr>
              <a:t>/</a:t>
            </a:r>
            <a:endParaRPr lang="ru-RU" sz="105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8"/>
              </a:rPr>
              <a:t>http://</a:t>
            </a:r>
            <a:r>
              <a:rPr lang="en-US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8"/>
              </a:rPr>
              <a:t>olimp.kcbux.ru/Raznoe/gto/ispytaniy/001-isp-beg.html</a:t>
            </a:r>
            <a:endParaRPr lang="ru-RU" sz="105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Стих - </a:t>
            </a:r>
            <a:r>
              <a:rPr lang="en-US" sz="1050" b="1" u="sng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9"/>
              </a:rPr>
              <a:t>http://</a:t>
            </a:r>
            <a:r>
              <a:rPr lang="en-US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9"/>
              </a:rPr>
              <a:t>www.school2-sayansk.narod.ru/gto.htm</a:t>
            </a:r>
            <a:endParaRPr lang="ru-RU" sz="105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05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10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10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100" b="1" u="sng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1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>
              <a:lnSpc>
                <a:spcPct val="100000"/>
              </a:lnSpc>
              <a:spcBef>
                <a:spcPts val="0"/>
              </a:spcBef>
            </a:pPr>
            <a:endParaRPr lang="ru-RU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572718" y="389744"/>
            <a:ext cx="7346430" cy="1184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baseline="0">
                <a:solidFill>
                  <a:srgbClr val="1A2E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Информационные источники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352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329783" y="1705703"/>
            <a:ext cx="11467475" cy="460717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1050" b="1" u="sng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Иллюстрации на слайдах:</a:t>
            </a:r>
            <a:endParaRPr lang="ru-RU" sz="1050" b="1" u="sng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Путин В. В. -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s.newslab.ru/photoalbum/7053/78545.jpg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слайд -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doofsc.sarg.obr55.ru/files/2015/04/KMO_111307_05625_1_t218_103057.jpg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 слайд -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dmitrovets.ru/upload/resize_cache/iblock/a00/300_0_1/a0011759eedd819aff2acbd0ce5700c9.jpg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moi-portal.ru/uploads/images/00/00/02/2014/10/24/99296d.jpg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/>
              </a:rPr>
              <a:t>www.odnako.org/i/335_245/blogs/24481/putin-predlozhil-vozrodit-kompleks-gto-1482-24481.jpg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 слайд - 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http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pskov.bezformata.ru/content/image76291972.jpg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glavcom.ua/media/o-00114972-g-00002514.jpg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 слайд -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9"/>
              </a:rPr>
              <a:t>http://stv24.tv/wp-content/uploads/2014/09/%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9"/>
              </a:rPr>
              <a:t>D0%93%D0%A2%D0%9E_1.jpg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0"/>
              </a:rPr>
              <a:t>http://</a:t>
            </a:r>
            <a:r>
              <a:rPr lang="ru-RU" sz="105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0"/>
              </a:rPr>
              <a:t>надэм.рф</a:t>
            </a: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0"/>
              </a:rPr>
              <a:t>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0"/>
              </a:rPr>
              <a:t>uploads/2015/06/10/14339306177048753.png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слайд -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1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1"/>
              </a:rPr>
              <a:t>olimp.kcbux.ru/Raznoe/gto/ispytaniy/001-isp-beg-001.png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2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2"/>
              </a:rPr>
              <a:t>olimp.kcbux.ru/Raznoe/gto/ispytaniy/009-isp-plavonie-001.png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3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3"/>
              </a:rPr>
              <a:t>olimp.kcbux.ru/Raznoe/gto/ispytaniy/010-isp-lyju-000.png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4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4"/>
              </a:rPr>
              <a:t>olimp.kcbux.ru/Raznoe/gto/ispytaniy/011-isp-strelba-001.png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5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5"/>
              </a:rPr>
              <a:t>www.livekuban.ru/upload/iblock/5aa/5aa5dfcfa89dbabdd100a9cfcf13ac9a.jpg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 слайд -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6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6"/>
              </a:rPr>
              <a:t>s00.yaplakal.com/pics/pics_original/1/3/9/2909931.jpg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7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7"/>
              </a:rPr>
              <a:t>www.allfaler.ru/images/stories/Znaks/SSSR/Vedomstvo/Obshestv_Org/GTO/set_gto_1.png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8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8"/>
              </a:rPr>
              <a:t>www.allfaler.ru/images/stories/Znaks/SSSR/Vedomstvo/Obshestv_Org/GTO/set_gto_2.png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9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9"/>
              </a:rPr>
              <a:t>www.from-ussr.com/images/product_images/popup_images/41_0.jpg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0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0"/>
              </a:rPr>
              <a:t>www.allfaler.ru/images/stories/Znaks/SSSR/Vedomstvo/Obshestv_Org/GTO/set_gto_4.png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 слайд -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1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1"/>
              </a:rPr>
              <a:t>www.gto-normy.ru/wp-content/uploads/2014/09/zolotoy-znachok-gto.png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2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2"/>
              </a:rPr>
              <a:t>www.gto-normy.ru/wp-content/uploads/2014/09/serebryanyy-znachok-gto.png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3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3"/>
              </a:rPr>
              <a:t>www.gto-normy.ru/wp-content/uploads/2014/09/bronzovyy-znachok-gto.png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 слайд - </a:t>
            </a:r>
            <a:r>
              <a:rPr lang="en-US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4"/>
              </a:rPr>
              <a:t>http://</a:t>
            </a:r>
            <a:r>
              <a:rPr lang="en-US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4"/>
              </a:rPr>
              <a:t>www.gkvr.ru/userfiles/Image/Samara/dacha_promo/Deviz_BB.jpg</a:t>
            </a: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05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05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1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11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lvl="0">
              <a:lnSpc>
                <a:spcPct val="100000"/>
              </a:lnSpc>
              <a:spcBef>
                <a:spcPts val="0"/>
              </a:spcBef>
            </a:pPr>
            <a:endParaRPr lang="ru-RU" sz="11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572718" y="389744"/>
            <a:ext cx="7346430" cy="1184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baseline="0">
                <a:solidFill>
                  <a:srgbClr val="1A2E5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Информационные источники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216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9782" y="374754"/>
            <a:ext cx="9908498" cy="245518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марта 2014 года </a:t>
            </a:r>
            <a:r>
              <a:rPr lang="ru-RU" b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i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 России Путин В. В.</a:t>
            </a:r>
            <a:br>
              <a:rPr lang="ru-RU" sz="4000" b="1" i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i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подписал </a:t>
            </a:r>
            <a:r>
              <a:rPr lang="ru-RU" sz="4000" b="1" i="1" dirty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 </a:t>
            </a:r>
            <a:br>
              <a:rPr lang="ru-RU" sz="4000" b="1" i="1" dirty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b="1" i="1" dirty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возрождении программы </a:t>
            </a:r>
            <a:r>
              <a:rPr lang="ru-RU" sz="4000" b="1" i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ГТО.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8618" y="2413416"/>
            <a:ext cx="6505422" cy="4336948"/>
          </a:xfrm>
          <a:prstGeom prst="roundRect">
            <a:avLst>
              <a:gd name="adj" fmla="val 16667"/>
            </a:avLst>
          </a:prstGeom>
          <a:ln w="38100">
            <a:solidFill>
              <a:srgbClr val="00206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9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33073" y="329786"/>
            <a:ext cx="6879001" cy="659566"/>
          </a:xfrm>
        </p:spPr>
        <p:txBody>
          <a:bodyPr>
            <a:noAutofit/>
          </a:bodyPr>
          <a:lstStyle/>
          <a:p>
            <a:pPr algn="ctr"/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Что такое ГТО?</a:t>
            </a:r>
            <a:endParaRPr lang="ru-RU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15560" y="1379148"/>
            <a:ext cx="4593027" cy="385242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60000"/>
                <a:lumOff val="4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artDeco"/>
            <a:extrusionClr>
              <a:srgbClr val="FFFFFF"/>
            </a:extrusionClr>
          </a:sp3d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374754" y="2057400"/>
            <a:ext cx="5111646" cy="3811588"/>
          </a:xfrm>
        </p:spPr>
        <p:txBody>
          <a:bodyPr>
            <a:normAutofit/>
          </a:bodyPr>
          <a:lstStyle/>
          <a:p>
            <a:pPr algn="ctr"/>
            <a:r>
              <a:rPr lang="ru-RU" sz="29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«Готов </a:t>
            </a:r>
            <a:r>
              <a:rPr lang="ru-RU" sz="29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9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труду </a:t>
            </a:r>
            <a:r>
              <a:rPr lang="ru-RU" sz="29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900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обороне» </a:t>
            </a:r>
            <a:r>
              <a:rPr lang="ru-RU" sz="28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(ГТО) —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</a:t>
            </a:r>
            <a:r>
              <a:rPr lang="ru-RU" sz="2800" b="1" dirty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физкультурной </a:t>
            </a:r>
            <a:r>
              <a:rPr lang="ru-RU" sz="2800" b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подготовки, поддерживаемая государством.</a:t>
            </a:r>
            <a:endParaRPr lang="ru-RU" sz="2800" b="1" dirty="0">
              <a:solidFill>
                <a:srgbClr val="0000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6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44577" y="1094282"/>
            <a:ext cx="9563725" cy="4796851"/>
          </a:xfrm>
        </p:spPr>
        <p:txBody>
          <a:bodyPr/>
          <a:lstStyle/>
          <a:p>
            <a:pPr algn="just"/>
            <a:r>
              <a:rPr lang="ru-RU" sz="30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Система ГТО была принята в 1931 году</a:t>
            </a:r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Программа ГТО состояла </a:t>
            </a:r>
            <a:r>
              <a:rPr lang="ru-RU" sz="30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из 2 частей</a:t>
            </a:r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buNone/>
            </a:pPr>
            <a:endParaRPr lang="ru-RU" sz="32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2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algn="just"/>
            <a:endParaRPr lang="ru-RU" sz="32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11" name="Заголовок 3"/>
          <p:cNvSpPr>
            <a:spLocks noGrp="1"/>
          </p:cNvSpPr>
          <p:nvPr>
            <p:ph type="title"/>
          </p:nvPr>
        </p:nvSpPr>
        <p:spPr>
          <a:xfrm>
            <a:off x="1133073" y="234887"/>
            <a:ext cx="6879001" cy="689547"/>
          </a:xfrm>
        </p:spPr>
        <p:txBody>
          <a:bodyPr>
            <a:noAutofit/>
          </a:bodyPr>
          <a:lstStyle/>
          <a:p>
            <a:pPr algn="ctr"/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История ГТО</a:t>
            </a:r>
            <a:endParaRPr lang="ru-RU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4486679"/>
              </p:ext>
            </p:extLst>
          </p:nvPr>
        </p:nvGraphicFramePr>
        <p:xfrm>
          <a:off x="449705" y="2263515"/>
          <a:ext cx="10945126" cy="1738859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6887184"/>
                <a:gridCol w="4057942"/>
              </a:tblGrid>
              <a:tr h="173885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«Будь готов к труду и обороне СССР» (БГТО) для школьников 1—8-х классов</a:t>
                      </a:r>
                    </a:p>
                    <a:p>
                      <a:pPr algn="ctr"/>
                      <a:r>
                        <a:rPr lang="ru-RU" sz="2400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(4 возрастные ступени)</a:t>
                      </a:r>
                    </a:p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rgbClr val="00002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ГТО для учащихся и населения старше 16 лет (3 ступени).</a:t>
                      </a:r>
                    </a:p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3555" y="4313419"/>
            <a:ext cx="2548328" cy="1911246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1646" y="4313419"/>
            <a:ext cx="2654196" cy="1899646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5605" y="4317159"/>
            <a:ext cx="2592362" cy="1895906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934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57446" y="2066320"/>
            <a:ext cx="4317166" cy="1364105"/>
          </a:xfrm>
        </p:spPr>
        <p:txBody>
          <a:bodyPr>
            <a:normAutofit/>
          </a:bodyPr>
          <a:lstStyle/>
          <a:p>
            <a:pPr marL="228600" lvl="0" indent="-228600" algn="ctr">
              <a:buFont typeface="Arial" panose="020B0604020202020204" pitchFamily="34" charset="0"/>
              <a:buChar char="•"/>
            </a:pPr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Просуществовала </a:t>
            </a:r>
            <a:r>
              <a:rPr lang="ru-RU" sz="30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программа ГТО до 1993 года.</a:t>
            </a:r>
            <a:endParaRPr lang="ru-RU" sz="3000" dirty="0"/>
          </a:p>
        </p:txBody>
      </p:sp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1133073" y="309838"/>
            <a:ext cx="6879001" cy="689547"/>
          </a:xfrm>
        </p:spPr>
        <p:txBody>
          <a:bodyPr>
            <a:noAutofit/>
          </a:bodyPr>
          <a:lstStyle/>
          <a:p>
            <a:pPr algn="ctr"/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История ГТО</a:t>
            </a:r>
            <a:endParaRPr lang="ru-RU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470" y="3788354"/>
            <a:ext cx="1693069" cy="2411057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5433" y="3788353"/>
            <a:ext cx="1739336" cy="2411057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8254580"/>
              </p:ext>
            </p:extLst>
          </p:nvPr>
        </p:nvGraphicFramePr>
        <p:xfrm>
          <a:off x="4490635" y="1296825"/>
          <a:ext cx="5953611" cy="426720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3236070"/>
                <a:gridCol w="2717541"/>
              </a:tblGrid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Ступень </a:t>
                      </a:r>
                      <a:endParaRPr lang="ru-RU" sz="2400" b="1" dirty="0">
                        <a:solidFill>
                          <a:srgbClr val="00002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Возраст </a:t>
                      </a:r>
                      <a:endParaRPr lang="ru-RU" sz="2400" b="1" dirty="0">
                        <a:solidFill>
                          <a:srgbClr val="00002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 I ступень — 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«Смелые и ловкие»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10—11 и 12—13 лет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22"/>
                          </a:solidFill>
                        </a:rPr>
                        <a:t> II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 ступень</a:t>
                      </a:r>
                      <a:r>
                        <a:rPr lang="en-US" sz="2000" b="1" dirty="0" smtClean="0">
                          <a:solidFill>
                            <a:srgbClr val="000022"/>
                          </a:solidFill>
                        </a:rPr>
                        <a:t> — «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Спортивная смена» 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14—15 лет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22"/>
                          </a:solidFill>
                        </a:rPr>
                        <a:t> III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 ступень</a:t>
                      </a:r>
                      <a:r>
                        <a:rPr lang="en-US" sz="2000" b="1" dirty="0" smtClean="0">
                          <a:solidFill>
                            <a:srgbClr val="000022"/>
                          </a:solidFill>
                        </a:rPr>
                        <a:t> — </a:t>
                      </a:r>
                      <a:endParaRPr lang="ru-RU" sz="2000" b="1" dirty="0" smtClean="0">
                        <a:solidFill>
                          <a:srgbClr val="000022"/>
                        </a:solidFill>
                      </a:endParaRPr>
                    </a:p>
                    <a:p>
                      <a:pPr algn="ctr"/>
                      <a:r>
                        <a:rPr lang="en-US" sz="2000" b="1" dirty="0" smtClean="0">
                          <a:solidFill>
                            <a:srgbClr val="000022"/>
                          </a:solidFill>
                        </a:rPr>
                        <a:t>«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Сила и мужество»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16—18 лет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22"/>
                          </a:solidFill>
                        </a:rPr>
                        <a:t> IV 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ступень </a:t>
                      </a:r>
                      <a:r>
                        <a:rPr lang="en-US" sz="2000" b="1" dirty="0" smtClean="0">
                          <a:solidFill>
                            <a:srgbClr val="000022"/>
                          </a:solidFill>
                        </a:rPr>
                        <a:t>— «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Физическое совершенство»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мужчины 19—28 и 29—39 лет, женщины 19—28 и 29—34 лет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22"/>
                          </a:solidFill>
                        </a:rPr>
                        <a:t>V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 ступень</a:t>
                      </a:r>
                      <a:r>
                        <a:rPr lang="en-US" sz="2000" b="1" dirty="0" smtClean="0">
                          <a:solidFill>
                            <a:srgbClr val="000022"/>
                          </a:solidFill>
                        </a:rPr>
                        <a:t> — </a:t>
                      </a:r>
                      <a:endParaRPr lang="ru-RU" sz="2000" b="1" dirty="0" smtClean="0">
                        <a:solidFill>
                          <a:srgbClr val="000022"/>
                        </a:solidFill>
                      </a:endParaRPr>
                    </a:p>
                    <a:p>
                      <a:pPr algn="ctr"/>
                      <a:r>
                        <a:rPr lang="en-US" sz="2000" b="1" dirty="0" smtClean="0">
                          <a:solidFill>
                            <a:srgbClr val="000022"/>
                          </a:solidFill>
                        </a:rPr>
                        <a:t>«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Бодрость и здоровье»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22"/>
                          </a:solidFill>
                        </a:rPr>
                        <a:t>мужчины 40—60 лет, женщины 35—55 лет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008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299803" y="1094282"/>
            <a:ext cx="8334531" cy="4796851"/>
          </a:xfrm>
        </p:spPr>
        <p:txBody>
          <a:bodyPr/>
          <a:lstStyle/>
          <a:p>
            <a:pPr marL="0" indent="0">
              <a:buNone/>
            </a:pPr>
            <a:r>
              <a:rPr lang="ru-RU" sz="3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Цель комплекса – </a:t>
            </a:r>
            <a:r>
              <a:rPr lang="ru-RU" sz="3000" b="1" i="1" dirty="0">
                <a:solidFill>
                  <a:srgbClr val="0000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увеличение продолжительности жизни населения с помощью систематической физической подготовки</a:t>
            </a:r>
            <a:r>
              <a:rPr lang="ru-RU" sz="3000" b="1" i="1" dirty="0" smtClean="0">
                <a:solidFill>
                  <a:srgbClr val="0000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sz="1800" b="1" i="1" dirty="0">
              <a:solidFill>
                <a:srgbClr val="0000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000" b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Задача</a:t>
            </a:r>
            <a:r>
              <a:rPr lang="ru-RU" sz="3000" b="1" i="1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000" b="1" i="1" dirty="0">
                <a:solidFill>
                  <a:srgbClr val="0000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массовое внедрение комплекса ГТО, охват системой подготовки всех возрастных групп населения.</a:t>
            </a:r>
            <a:endParaRPr lang="ru-RU" sz="3000" b="1" i="1" dirty="0" smtClean="0">
              <a:solidFill>
                <a:srgbClr val="00002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ru-RU" sz="32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algn="ctr"/>
            <a:endParaRPr lang="ru-RU" sz="3200" b="1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11" name="Заголовок 3"/>
          <p:cNvSpPr>
            <a:spLocks noGrp="1"/>
          </p:cNvSpPr>
          <p:nvPr>
            <p:ph type="title"/>
          </p:nvPr>
        </p:nvSpPr>
        <p:spPr>
          <a:xfrm>
            <a:off x="1133073" y="234887"/>
            <a:ext cx="6879001" cy="689547"/>
          </a:xfrm>
        </p:spPr>
        <p:txBody>
          <a:bodyPr>
            <a:noAutofit/>
          </a:bodyPr>
          <a:lstStyle/>
          <a:p>
            <a:pPr algn="ctr"/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ГТО – </a:t>
            </a:r>
            <a:r>
              <a:rPr lang="en-US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XXI</a:t>
            </a:r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век</a:t>
            </a:r>
            <a:endParaRPr lang="ru-RU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14412" y="2128603"/>
            <a:ext cx="3324164" cy="4137286"/>
          </a:xfrm>
          <a:prstGeom prst="rect">
            <a:avLst/>
          </a:prstGeom>
          <a:ln w="28575">
            <a:solidFill>
              <a:srgbClr val="00206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6944" y="4702209"/>
            <a:ext cx="3558689" cy="1358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514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49901" y="1723869"/>
            <a:ext cx="3642610" cy="4631961"/>
          </a:xfrm>
        </p:spPr>
        <p:txBody>
          <a:bodyPr>
            <a:normAutofit/>
          </a:bodyPr>
          <a:lstStyle/>
          <a:p>
            <a:pPr lvl="0" algn="ctr"/>
            <a:r>
              <a:rPr lang="ru-RU" sz="4000" b="1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Принципы: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600" b="1" i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добровольность </a:t>
            </a:r>
            <a:r>
              <a:rPr lang="ru-RU" sz="2600" b="1" i="1" dirty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600" b="1" i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доступность;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600" b="1" dirty="0" smtClean="0">
                <a:solidFill>
                  <a:srgbClr val="0000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i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медицинский контроль;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2600" b="1" i="1" dirty="0" smtClean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учёт </a:t>
            </a:r>
            <a:r>
              <a:rPr lang="ru-RU" sz="2600" b="1" i="1" dirty="0">
                <a:solidFill>
                  <a:srgbClr val="0000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местных традиций и особенностей.</a:t>
            </a:r>
            <a:endParaRPr lang="ru-RU" sz="2600" i="1" dirty="0">
              <a:solidFill>
                <a:srgbClr val="000022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446632"/>
              </p:ext>
            </p:extLst>
          </p:nvPr>
        </p:nvGraphicFramePr>
        <p:xfrm>
          <a:off x="3792510" y="1044355"/>
          <a:ext cx="6655633" cy="481584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154613"/>
                <a:gridCol w="4501020"/>
              </a:tblGrid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 </a:t>
                      </a:r>
                      <a:endParaRPr lang="ru-RU" sz="2400" b="1" dirty="0">
                        <a:solidFill>
                          <a:srgbClr val="00002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Возраст </a:t>
                      </a:r>
                      <a:endParaRPr lang="ru-RU" sz="2400" b="1" dirty="0">
                        <a:solidFill>
                          <a:srgbClr val="00002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2000" b="1" baseline="0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 —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rgbClr val="00002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Мальчики и девочки от 6 до 8 лет</a:t>
                      </a:r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</a:t>
                      </a:r>
                      <a:r>
                        <a:rPr lang="en-US" sz="2000" b="1" baseline="0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</a:t>
                      </a:r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— 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rgbClr val="00002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Мальчики и девочки от 9 до 10 лет </a:t>
                      </a:r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</a:t>
                      </a:r>
                      <a:r>
                        <a:rPr lang="en-US" sz="2000" b="1" baseline="0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</a:t>
                      </a:r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— </a:t>
                      </a:r>
                      <a:endParaRPr lang="ru-RU" sz="2000" b="1" dirty="0" smtClean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rgbClr val="00002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Мальчики и девочки 11 до 12 лет</a:t>
                      </a:r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 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 </a:t>
                      </a:r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— </a:t>
                      </a:r>
                      <a:endParaRPr lang="ru-RU" sz="20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2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Юноши и девушки от 13 до 15 лет</a:t>
                      </a:r>
                      <a:endParaRPr lang="ru-RU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</a:t>
                      </a:r>
                      <a:r>
                        <a:rPr lang="en-US" sz="2000" b="1" baseline="0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</a:t>
                      </a:r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— </a:t>
                      </a:r>
                      <a:endParaRPr lang="ru-RU" sz="2000" b="1" dirty="0" smtClean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002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Юноши и девушки от 16 до 17 лет</a:t>
                      </a:r>
                      <a:endParaRPr lang="ru-RU" b="1" dirty="0" smtClean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</a:t>
                      </a:r>
                      <a:r>
                        <a:rPr lang="en-US" sz="2000" b="1" baseline="0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</a:t>
                      </a:r>
                      <a:r>
                        <a:rPr lang="en-US" sz="20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— </a:t>
                      </a:r>
                      <a:endParaRPr lang="ru-RU" sz="2000" b="1" dirty="0" smtClean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2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Мужчины и женщины от 18 до 29 лет</a:t>
                      </a:r>
                      <a:endParaRPr lang="ru-RU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 </a:t>
                      </a:r>
                      <a:r>
                        <a:rPr kumimoji="0" lang="ru-RU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</a:t>
                      </a:r>
                      <a:r>
                        <a:rPr kumimoji="0" lang="en-US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— </a:t>
                      </a:r>
                      <a:endParaRPr kumimoji="0" lang="ru-RU" sz="20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22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Мужчины и женщины от 30 до 39 лет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22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kumimoji="0" lang="ru-RU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</a:t>
                      </a:r>
                      <a:r>
                        <a:rPr kumimoji="0" lang="en-US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— </a:t>
                      </a:r>
                      <a:endParaRPr lang="ru-RU" sz="2000" b="1" dirty="0" smtClean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Мужчины и женщины от 40 до 49 лет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22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</a:t>
                      </a:r>
                      <a:r>
                        <a:rPr kumimoji="0" lang="ru-RU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</a:t>
                      </a:r>
                      <a:r>
                        <a:rPr kumimoji="0" lang="en-US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— </a:t>
                      </a:r>
                      <a:endParaRPr lang="ru-RU" sz="2000" b="1" dirty="0" smtClean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Мужчины и женщины от 50 до 59 лет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22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</a:t>
                      </a:r>
                      <a:r>
                        <a:rPr kumimoji="0" lang="ru-RU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</a:t>
                      </a:r>
                      <a:r>
                        <a:rPr kumimoji="0" lang="en-US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— </a:t>
                      </a:r>
                      <a:endParaRPr lang="ru-RU" sz="2000" b="1" dirty="0" smtClean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Мужчины и женщины от 60 до 69 лет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22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61"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</a:t>
                      </a:r>
                      <a:r>
                        <a:rPr kumimoji="0" lang="ru-RU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ступень</a:t>
                      </a:r>
                      <a:r>
                        <a:rPr kumimoji="0" lang="en-US" sz="20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— </a:t>
                      </a:r>
                      <a:endParaRPr lang="ru-RU" sz="2000" b="1" dirty="0" smtClean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22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Мужчины и женщины старше 70 лет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22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Заголовок 3"/>
          <p:cNvSpPr txBox="1">
            <a:spLocks/>
          </p:cNvSpPr>
          <p:nvPr/>
        </p:nvSpPr>
        <p:spPr>
          <a:xfrm>
            <a:off x="1088103" y="339818"/>
            <a:ext cx="6879001" cy="6895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ГТО – </a:t>
            </a:r>
            <a:r>
              <a:rPr lang="en-US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XXI</a:t>
            </a:r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век</a:t>
            </a:r>
            <a:endParaRPr lang="ru-RU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36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141846"/>
              </p:ext>
            </p:extLst>
          </p:nvPr>
        </p:nvGraphicFramePr>
        <p:xfrm>
          <a:off x="284814" y="989351"/>
          <a:ext cx="10388182" cy="341326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4140537"/>
                <a:gridCol w="3204642"/>
                <a:gridCol w="3043003"/>
              </a:tblGrid>
              <a:tr h="524656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Сохранили</a:t>
                      </a:r>
                      <a:endParaRPr lang="ru-RU" sz="2400" dirty="0" smtClean="0">
                        <a:solidFill>
                          <a:srgbClr val="0000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Добавили</a:t>
                      </a:r>
                      <a:endParaRPr lang="ru-RU" sz="2400" dirty="0" smtClean="0">
                        <a:solidFill>
                          <a:srgbClr val="000066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724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подтягивание</a:t>
                      </a:r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отжимание</a:t>
                      </a:r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челночный бег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54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прыжки в длину с разбега или с места толчком двумя ногами</a:t>
                      </a:r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стрельба</a:t>
                      </a:r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рывок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гири массой 16 кг </a:t>
                      </a:r>
                      <a:r>
                        <a:rPr lang="ru-RU" sz="1800" b="1" i="1" baseline="0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(от 18 лет и старше)</a:t>
                      </a:r>
                      <a:endParaRPr lang="ru-RU" sz="1800" b="1" i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54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бег на лыжах или кросс по пересеченной местности (для бесснежных районов страны</a:t>
                      </a:r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метание теннисного мяча на расстояние</a:t>
                      </a:r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наклоны вперёд из положения стоя с прямыми ногами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54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2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туристский поход на 5-15 км с проверкой туристских навыков, включая ориентирование на местности по карте и компасу, разжигание костра и способы преодоления препятствий</a:t>
                      </a:r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800" b="1" dirty="0">
                        <a:solidFill>
                          <a:srgbClr val="00002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скандинавская ходьба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Заголовок 3"/>
          <p:cNvSpPr txBox="1">
            <a:spLocks/>
          </p:cNvSpPr>
          <p:nvPr/>
        </p:nvSpPr>
        <p:spPr>
          <a:xfrm>
            <a:off x="1133073" y="294848"/>
            <a:ext cx="6879001" cy="6895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Виды испытаний</a:t>
            </a:r>
            <a:endParaRPr lang="ru-RU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2018" y="5032330"/>
            <a:ext cx="1231800" cy="9443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8662" y="4976734"/>
            <a:ext cx="1460207" cy="12828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4363" y="4863072"/>
            <a:ext cx="1407047" cy="12828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6904" y="4863072"/>
            <a:ext cx="1010501" cy="12828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2899" y="4516191"/>
            <a:ext cx="2674301" cy="1976658"/>
          </a:xfrm>
          <a:prstGeom prst="rect">
            <a:avLst/>
          </a:prstGeom>
          <a:ln w="28575">
            <a:solidFill>
              <a:srgbClr val="00006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870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33843" y="1646440"/>
            <a:ext cx="4487212" cy="55838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прошлом было:</a:t>
            </a:r>
            <a:endParaRPr lang="ru-RU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>
          <a:xfrm>
            <a:off x="228262" y="2422397"/>
            <a:ext cx="4898374" cy="3811588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вида значков: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600" b="1" i="1" dirty="0" smtClean="0">
                <a:solidFill>
                  <a:srgbClr val="000022"/>
                </a:solidFill>
              </a:rPr>
              <a:t>Золотой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ru-RU" sz="3600" b="1" i="1" dirty="0" smtClean="0">
                <a:solidFill>
                  <a:srgbClr val="000022"/>
                </a:solidFill>
              </a:rPr>
              <a:t>Серебряный </a:t>
            </a:r>
            <a:endParaRPr lang="ru-RU" sz="3600" b="1" i="1" dirty="0">
              <a:solidFill>
                <a:srgbClr val="000022"/>
              </a:solidFill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1133073" y="294848"/>
            <a:ext cx="6879001" cy="6895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Значки ГТО</a:t>
            </a:r>
            <a:endParaRPr lang="ru-RU" sz="5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1055" y="3035724"/>
            <a:ext cx="6818232" cy="1214203"/>
          </a:xfrm>
          <a:prstGeom prst="rect">
            <a:avLst/>
          </a:prstGeom>
          <a:ln w="28575"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4185" y="4465493"/>
            <a:ext cx="1109272" cy="1090784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3996" y="4465493"/>
            <a:ext cx="1107480" cy="1090784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2015" y="4465493"/>
            <a:ext cx="1230986" cy="13043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3540" y="4455519"/>
            <a:ext cx="1126834" cy="1100758"/>
          </a:xfrm>
          <a:prstGeom prst="ellipse">
            <a:avLst/>
          </a:prstGeom>
          <a:ln>
            <a:noFill/>
          </a:ln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62078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</TotalTime>
  <Words>690</Words>
  <Application>Microsoft Office PowerPoint</Application>
  <PresentationFormat>Произвольный</PresentationFormat>
  <Paragraphs>167</Paragraphs>
  <Slides>19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24 марта 2014 года  президент России Путин В. В.  подписал указ  о возрождении программы ГТО. </vt:lpstr>
      <vt:lpstr>Что такое ГТО?</vt:lpstr>
      <vt:lpstr>История ГТО</vt:lpstr>
      <vt:lpstr>История ГТО</vt:lpstr>
      <vt:lpstr>ГТО – XXI век</vt:lpstr>
      <vt:lpstr>Презентация PowerPoint</vt:lpstr>
      <vt:lpstr>Презентация PowerPoint</vt:lpstr>
      <vt:lpstr>В прошлом было:</vt:lpstr>
      <vt:lpstr>Сейчас в России:</vt:lpstr>
      <vt:lpstr>Презентация PowerPoint</vt:lpstr>
      <vt:lpstr>Презентация PowerPoint</vt:lpstr>
      <vt:lpstr>Презентация PowerPoint</vt:lpstr>
      <vt:lpstr>Презентация PowerPoint</vt:lpstr>
      <vt:lpstr>ТВОРЧЕСКИЙ КОНКУРС «Я рисую ГТО»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Елена</dc:creator>
  <cp:lastModifiedBy>Минзиля Миргалиевна</cp:lastModifiedBy>
  <cp:revision>71</cp:revision>
  <dcterms:created xsi:type="dcterms:W3CDTF">2015-07-21T14:25:44Z</dcterms:created>
  <dcterms:modified xsi:type="dcterms:W3CDTF">2015-08-28T14:48:20Z</dcterms:modified>
</cp:coreProperties>
</file>